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 id="261" r:id="rId12"/>
    <p:sldId id="262" r:id="rId13"/>
  </p:sldIdLst>
  <p:sldSz cx="12191695"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chart>
    <c:title>
      <c:tx>
        <c:rich>
          <a:bodyPr/>
          <a:lstStyle/>
          <a:p>
            <a:pPr>
              <a:defRPr sz="1100" b="1">
                <a:solidFill>
                  <a:srgbClr val="0F1B2D"/>
                </a:solidFill>
                <a:latin typeface="Calibri Light"/>
              </a:defRPr>
            </a:pPr>
            <a:r>
              <a:t>Evolución de Líneas de Ahorro</a:t>
            </a:r>
          </a:p>
        </c:rich>
      </c:tx>
      <c:layout/>
      <c:overlay val="0"/>
    </c:title>
    <c:autoTitleDeleted val="0"/>
    <c:plotArea>
      <c:lineChart>
        <c:grouping val="standard"/>
        <c:varyColors val="0"/>
        <c:ser>
          <c:idx val="0"/>
          <c:order val="0"/>
          <c:tx>
            <c:strRef>
              <c:f>Sheet1!$B$1</c:f>
              <c:strCache>
                <c:ptCount val="1"/>
                <c:pt idx="0">
                  <c:v>Ahorro Permanente</c:v>
                </c:pt>
              </c:strCache>
            </c:strRef>
          </c:tx>
          <c:spPr>
            <a:ln w="25400">
              <a:solidFill>
                <a:srgbClr val="3B82F6"/>
              </a:solidFill>
            </a:ln>
          </c:spPr>
          <c:marker>
            <c:symbol val="none"/>
          </c:marker>
          <c:cat>
            <c:strRef>
              <c:f>Sheet1!$A$2:$A$6</c:f>
              <c:strCache>
                <c:ptCount val="5"/>
                <c:pt idx="0">
                  <c:v>2021</c:v>
                </c:pt>
                <c:pt idx="1">
                  <c:v>2022</c:v>
                </c:pt>
                <c:pt idx="2">
                  <c:v>2023</c:v>
                </c:pt>
                <c:pt idx="3">
                  <c:v>2024</c:v>
                </c:pt>
                <c:pt idx="4">
                  <c:v>2025</c:v>
                </c:pt>
              </c:strCache>
            </c:strRef>
          </c:cat>
          <c:val>
            <c:numRef>
              <c:f>Sheet1!$B$2:$B$6</c:f>
              <c:numCache>
                <c:formatCode>General</c:formatCode>
                <c:ptCount val="5"/>
                <c:pt idx="0">
                  <c:v>1823360000</c:v>
                </c:pt>
                <c:pt idx="1">
                  <c:v>2020480000</c:v>
                </c:pt>
                <c:pt idx="2">
                  <c:v>2192960000</c:v>
                </c:pt>
                <c:pt idx="3">
                  <c:v>2340800000</c:v>
                </c:pt>
                <c:pt idx="4">
                  <c:v>2464000000</c:v>
                </c:pt>
              </c:numCache>
            </c:numRef>
          </c:val>
          <c:smooth val="0"/>
        </c:ser>
        <c:ser>
          <c:idx val="1"/>
          <c:order val="1"/>
          <c:tx>
            <c:strRef>
              <c:f>Sheet1!$C$1</c:f>
              <c:strCache>
                <c:ptCount val="1"/>
                <c:pt idx="0">
                  <c:v>CDAT</c:v>
                </c:pt>
              </c:strCache>
            </c:strRef>
          </c:tx>
          <c:spPr>
            <a:ln w="25400">
              <a:solidFill>
                <a:srgbClr val="D4A03C"/>
              </a:solidFill>
            </a:ln>
          </c:spPr>
          <c:marker>
            <c:symbol val="none"/>
          </c:marker>
          <c:cat>
            <c:strRef>
              <c:f>Sheet1!$A$2:$A$6</c:f>
              <c:strCache>
                <c:ptCount val="5"/>
                <c:pt idx="0">
                  <c:v>2021</c:v>
                </c:pt>
                <c:pt idx="1">
                  <c:v>2022</c:v>
                </c:pt>
                <c:pt idx="2">
                  <c:v>2023</c:v>
                </c:pt>
                <c:pt idx="3">
                  <c:v>2024</c:v>
                </c:pt>
                <c:pt idx="4">
                  <c:v>2025</c:v>
                </c:pt>
              </c:strCache>
            </c:strRef>
          </c:cat>
          <c:val>
            <c:numRef>
              <c:f>Sheet1!$C$2:$C$6</c:f>
              <c:numCache>
                <c:formatCode>General</c:formatCode>
                <c:ptCount val="5"/>
                <c:pt idx="0">
                  <c:v>1616160000</c:v>
                </c:pt>
                <c:pt idx="1">
                  <c:v>1790880000</c:v>
                </c:pt>
                <c:pt idx="2">
                  <c:v>1943760000</c:v>
                </c:pt>
                <c:pt idx="3">
                  <c:v>2074800000</c:v>
                </c:pt>
                <c:pt idx="4">
                  <c:v>2184000000</c:v>
                </c:pt>
              </c:numCache>
            </c:numRef>
          </c:val>
          <c:smooth val="0"/>
        </c:ser>
        <c:ser>
          <c:idx val="2"/>
          <c:order val="2"/>
          <c:tx>
            <c:strRef>
              <c:f>Sheet1!$D$1</c:f>
              <c:strCache>
                <c:ptCount val="1"/>
                <c:pt idx="0">
                  <c:v>Ahorro a la Vista</c:v>
                </c:pt>
              </c:strCache>
            </c:strRef>
          </c:tx>
          <c:spPr>
            <a:ln w="25400">
              <a:solidFill>
                <a:srgbClr val="10B981"/>
              </a:solidFill>
            </a:ln>
          </c:spPr>
          <c:marker>
            <c:symbol val="none"/>
          </c:marker>
          <c:cat>
            <c:strRef>
              <c:f>Sheet1!$A$2:$A$6</c:f>
              <c:strCache>
                <c:ptCount val="5"/>
                <c:pt idx="0">
                  <c:v>2021</c:v>
                </c:pt>
                <c:pt idx="1">
                  <c:v>2022</c:v>
                </c:pt>
                <c:pt idx="2">
                  <c:v>2023</c:v>
                </c:pt>
                <c:pt idx="3">
                  <c:v>2024</c:v>
                </c:pt>
                <c:pt idx="4">
                  <c:v>2025</c:v>
                </c:pt>
              </c:strCache>
            </c:strRef>
          </c:cat>
          <c:val>
            <c:numRef>
              <c:f>Sheet1!$D$2:$D$6</c:f>
              <c:numCache>
                <c:formatCode>General</c:formatCode>
                <c:ptCount val="5"/>
                <c:pt idx="0">
                  <c:v>455840000</c:v>
                </c:pt>
                <c:pt idx="1">
                  <c:v>505120000</c:v>
                </c:pt>
                <c:pt idx="2">
                  <c:v>548240000</c:v>
                </c:pt>
                <c:pt idx="3">
                  <c:v>585200000</c:v>
                </c:pt>
                <c:pt idx="4">
                  <c:v>616000000</c:v>
                </c:pt>
              </c:numCache>
            </c:numRef>
          </c:val>
          <c:smooth val="0"/>
        </c:ser>
        <c:ser>
          <c:idx val="3"/>
          <c:order val="3"/>
          <c:tx>
            <c:strRef>
              <c:f>Sheet1!$E$1</c:f>
              <c:strCache>
                <c:ptCount val="1"/>
                <c:pt idx="0">
                  <c:v>Ahorro Contractual</c:v>
                </c:pt>
              </c:strCache>
            </c:strRef>
          </c:tx>
          <c:spPr>
            <a:ln w="25400">
              <a:solidFill>
                <a:srgbClr val="F59E0B"/>
              </a:solidFill>
            </a:ln>
          </c:spPr>
          <c:marker>
            <c:symbol val="none"/>
          </c:marker>
          <c:cat>
            <c:strRef>
              <c:f>Sheet1!$A$2:$A$6</c:f>
              <c:strCache>
                <c:ptCount val="5"/>
                <c:pt idx="0">
                  <c:v>2021</c:v>
                </c:pt>
                <c:pt idx="1">
                  <c:v>2022</c:v>
                </c:pt>
                <c:pt idx="2">
                  <c:v>2023</c:v>
                </c:pt>
                <c:pt idx="3">
                  <c:v>2024</c:v>
                </c:pt>
                <c:pt idx="4">
                  <c:v>2025</c:v>
                </c:pt>
              </c:strCache>
            </c:strRef>
          </c:cat>
          <c:val>
            <c:numRef>
              <c:f>Sheet1!$E$2:$E$6</c:f>
              <c:numCache>
                <c:formatCode>General</c:formatCode>
                <c:ptCount val="5"/>
                <c:pt idx="0">
                  <c:v>248640000</c:v>
                </c:pt>
                <c:pt idx="1">
                  <c:v>275520000</c:v>
                </c:pt>
                <c:pt idx="2">
                  <c:v>299040000</c:v>
                </c:pt>
                <c:pt idx="3">
                  <c:v>319200000</c:v>
                </c:pt>
                <c:pt idx="4">
                  <c:v>336000000</c:v>
                </c:pt>
              </c:numCache>
            </c:numRef>
          </c:val>
          <c:smooth val="0"/>
        </c:ser>
        <c:marker val="1"/>
        <c:smooth val="0"/>
        <c:axId val="2118791784"/>
        <c:axId val="2140495176"/>
      </c:lineChart>
      <c:catAx>
        <c:axId val="2118791784"/>
        <c:scaling>
          <c:orientation val="minMax"/>
        </c:scaling>
        <c:delete val="0"/>
        <c:axPos val="b"/>
        <c:majorTickMark val="out"/>
        <c:minorTickMark val="none"/>
        <c:tickLblPos val="nextTo"/>
        <c:spPr>
          <a:ln>
            <a:solidFill>
              <a:srgbClr val="E2E8F0"/>
            </a:solidFill>
          </a:ln>
        </c:spPr>
        <c:txPr>
          <a:bodyPr/>
          <a:lstStyle/>
          <a:p>
            <a:pPr>
              <a:defRPr sz="800">
                <a:solidFill>
                  <a:srgbClr val="94A3B8"/>
                </a:solidFill>
                <a:latin typeface="Calibri"/>
              </a:defRPr>
            </a:pPr>
          </a:p>
        </c:txPr>
        <c:crossAx val="2140495176"/>
        <c:crosses val="autoZero"/>
        <c:auto val="1"/>
        <c:lblAlgn val="ctr"/>
        <c:lblOffset val="100"/>
        <c:noMultiLvlLbl val="0"/>
      </c:catAx>
      <c:valAx>
        <c:axId val="2140495176"/>
        <c:scaling/>
        <c:delete val="0"/>
        <c:axPos val="l"/>
        <c:majorGridlines>
          <c:spPr>
            <a:ln>
              <a:solidFill>
                <a:srgbClr val="E2E8F0"/>
              </a:solidFill>
            </a:ln>
          </c:spPr>
        </c:majorGridlines>
        <c:majorTickMark val="out"/>
        <c:minorTickMark val="none"/>
        <c:tickLblPos val="nextTo"/>
        <c:spPr>
          <a:ln>
            <a:solidFill>
              <a:srgbClr val="E2E8F0"/>
            </a:solidFill>
          </a:ln>
        </c:spPr>
        <c:txPr>
          <a:bodyPr/>
          <a:lstStyle/>
          <a:p>
            <a:pPr>
              <a:defRPr sz="800">
                <a:solidFill>
                  <a:srgbClr val="94A3B8"/>
                </a:solidFill>
                <a:latin typeface="Calibri"/>
              </a:defRPr>
            </a:pPr>
          </a:p>
        </c:txPr>
        <c:crossAx val="2118791784"/>
        <c:crosses val="autoZero"/>
      </c:valAx>
    </c:plotArea>
    <c:legend>
      <c:legendPos val="b"/>
      <c:layout/>
      <c:overlay val="0"/>
      <c:txPr>
        <a:bodyPr/>
        <a:lstStyle/>
        <a:p>
          <a:pPr>
            <a:defRPr sz="800">
              <a:solidFill>
                <a:srgbClr val="475569"/>
              </a:solidFill>
              <a:latin typeface="Calibri"/>
            </a:defRPr>
          </a:pPr>
        </a:p>
      </c:txPr>
    </c:legend>
    <c:plotVisOnly val="1"/>
    <c:dispBlanksAs val="gap"/>
    <c:showDLblsOverMax val="0"/>
  </c:chart>
  <c:txPr>
    <a:bodyPr/>
    <a:lstStyle/>
    <a:p>
      <a:pPr>
        <a:defRPr sz="1800"/>
      </a:pPr>
      <a:endParaRPr lang="en-US"/>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457200" cy="6858000"/>
          </a:xfrm>
          <a:prstGeom prst="rect">
            <a:avLst/>
          </a:prstGeom>
          <a:solidFill>
            <a:srgbClr val="0F1B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0"/>
            <a:ext cx="54864" cy="6858000"/>
          </a:xfrm>
          <a:prstGeom prst="rect">
            <a:avLst/>
          </a:prstGeom>
          <a:solidFill>
            <a:srgbClr val="D4A0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0" y="6217920"/>
            <a:ext cx="12191695" cy="640080"/>
          </a:xfrm>
          <a:prstGeom prst="rect">
            <a:avLst/>
          </a:prstGeom>
          <a:solidFill>
            <a:srgbClr val="0F1B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371600" y="1097280"/>
            <a:ext cx="7315200" cy="457200"/>
          </a:xfrm>
          <a:prstGeom prst="rect">
            <a:avLst/>
          </a:prstGeom>
          <a:noFill/>
        </p:spPr>
        <p:txBody>
          <a:bodyPr wrap="square">
            <a:spAutoFit/>
          </a:bodyPr>
          <a:lstStyle/>
          <a:p>
            <a:pPr algn="l">
              <a:spcBef>
                <a:spcPts val="0"/>
              </a:spcBef>
              <a:spcAft>
                <a:spcPts val="0"/>
              </a:spcAft>
              <a:defRPr sz="1400" b="1">
                <a:solidFill>
                  <a:srgbClr val="3B82F6"/>
                </a:solidFill>
                <a:latin typeface="Calibri"/>
              </a:defRPr>
            </a:pPr>
            <a:r>
              <a:t>INFORME</a:t>
            </a:r>
          </a:p>
        </p:txBody>
      </p:sp>
      <p:sp>
        <p:nvSpPr>
          <p:cNvPr id="6" name="TextBox 5"/>
          <p:cNvSpPr txBox="1"/>
          <p:nvPr/>
        </p:nvSpPr>
        <p:spPr>
          <a:xfrm>
            <a:off x="1371600" y="1645920"/>
            <a:ext cx="8229600" cy="1280160"/>
          </a:xfrm>
          <a:prstGeom prst="rect">
            <a:avLst/>
          </a:prstGeom>
          <a:noFill/>
        </p:spPr>
        <p:txBody>
          <a:bodyPr wrap="square">
            <a:spAutoFit/>
          </a:bodyPr>
          <a:lstStyle/>
          <a:p>
            <a:pPr algn="l">
              <a:spcBef>
                <a:spcPts val="0"/>
              </a:spcBef>
              <a:spcAft>
                <a:spcPts val="0"/>
              </a:spcAft>
              <a:defRPr sz="5200" b="1">
                <a:solidFill>
                  <a:srgbClr val="0F1B2D"/>
                </a:solidFill>
                <a:latin typeface="Calibri Light"/>
              </a:defRPr>
            </a:pPr>
            <a:r>
              <a:t>Comité de Riesgos</a:t>
            </a:r>
          </a:p>
        </p:txBody>
      </p:sp>
      <p:sp>
        <p:nvSpPr>
          <p:cNvPr id="7" name="TextBox 6"/>
          <p:cNvSpPr txBox="1"/>
          <p:nvPr/>
        </p:nvSpPr>
        <p:spPr>
          <a:xfrm>
            <a:off x="1371600" y="2926080"/>
            <a:ext cx="8229600" cy="914400"/>
          </a:xfrm>
          <a:prstGeom prst="rect">
            <a:avLst/>
          </a:prstGeom>
          <a:noFill/>
        </p:spPr>
        <p:txBody>
          <a:bodyPr wrap="square">
            <a:spAutoFit/>
          </a:bodyPr>
          <a:lstStyle/>
          <a:p>
            <a:pPr algn="l">
              <a:spcBef>
                <a:spcPts val="0"/>
              </a:spcBef>
              <a:spcAft>
                <a:spcPts val="0"/>
              </a:spcAft>
              <a:defRPr sz="3200" b="0">
                <a:solidFill>
                  <a:srgbClr val="475569"/>
                </a:solidFill>
                <a:latin typeface="Calibri Light"/>
              </a:defRPr>
            </a:pPr>
            <a:r>
              <a:t>Informe de Seguimiento</a:t>
            </a:r>
          </a:p>
        </p:txBody>
      </p:sp>
      <p:sp>
        <p:nvSpPr>
          <p:cNvPr id="8" name="Rectangle 7"/>
          <p:cNvSpPr/>
          <p:nvPr/>
        </p:nvSpPr>
        <p:spPr>
          <a:xfrm>
            <a:off x="1371600" y="3931920"/>
            <a:ext cx="2743200" cy="36576"/>
          </a:xfrm>
          <a:prstGeom prst="rect">
            <a:avLst/>
          </a:prstGeom>
          <a:solidFill>
            <a:srgbClr val="D4A0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1371600" y="4206240"/>
            <a:ext cx="5486400" cy="457200"/>
          </a:xfrm>
          <a:prstGeom prst="rect">
            <a:avLst/>
          </a:prstGeom>
          <a:noFill/>
        </p:spPr>
        <p:txBody>
          <a:bodyPr wrap="square">
            <a:spAutoFit/>
          </a:bodyPr>
          <a:lstStyle/>
          <a:p>
            <a:pPr algn="l">
              <a:spcBef>
                <a:spcPts val="0"/>
              </a:spcBef>
              <a:spcAft>
                <a:spcPts val="0"/>
              </a:spcAft>
              <a:defRPr sz="1300" b="1">
                <a:solidFill>
                  <a:srgbClr val="3B82F6"/>
                </a:solidFill>
                <a:latin typeface="Calibri"/>
              </a:defRPr>
            </a:pPr>
            <a:r>
              <a:t>MAYO 2026</a:t>
            </a:r>
          </a:p>
        </p:txBody>
      </p:sp>
      <p:sp>
        <p:nvSpPr>
          <p:cNvPr id="10" name="TextBox 9"/>
          <p:cNvSpPr txBox="1"/>
          <p:nvPr/>
        </p:nvSpPr>
        <p:spPr>
          <a:xfrm>
            <a:off x="1371600" y="4754880"/>
            <a:ext cx="7315200" cy="457200"/>
          </a:xfrm>
          <a:prstGeom prst="rect">
            <a:avLst/>
          </a:prstGeom>
          <a:noFill/>
        </p:spPr>
        <p:txBody>
          <a:bodyPr wrap="square">
            <a:spAutoFit/>
          </a:bodyPr>
          <a:lstStyle/>
          <a:p>
            <a:pPr algn="l">
              <a:spcBef>
                <a:spcPts val="0"/>
              </a:spcBef>
              <a:spcAft>
                <a:spcPts val="0"/>
              </a:spcAft>
              <a:defRPr sz="1500" b="0">
                <a:solidFill>
                  <a:srgbClr val="94A3B8"/>
                </a:solidFill>
                <a:latin typeface="Calibri"/>
              </a:defRPr>
            </a:pPr>
            <a:r>
              <a:t>COOPERATIVA MODELO</a:t>
            </a:r>
          </a:p>
        </p:txBody>
      </p:sp>
      <p:sp>
        <p:nvSpPr>
          <p:cNvPr id="11" name="TextBox 10"/>
          <p:cNvSpPr txBox="1"/>
          <p:nvPr/>
        </p:nvSpPr>
        <p:spPr>
          <a:xfrm>
            <a:off x="1371600" y="6309360"/>
            <a:ext cx="7315200" cy="365760"/>
          </a:xfrm>
          <a:prstGeom prst="rect">
            <a:avLst/>
          </a:prstGeom>
          <a:noFill/>
        </p:spPr>
        <p:txBody>
          <a:bodyPr wrap="square">
            <a:spAutoFit/>
          </a:bodyPr>
          <a:lstStyle/>
          <a:p>
            <a:pPr algn="l">
              <a:spcBef>
                <a:spcPts val="0"/>
              </a:spcBef>
              <a:spcAft>
                <a:spcPts val="0"/>
              </a:spcAft>
              <a:defRPr sz="900" b="0">
                <a:solidFill>
                  <a:srgbClr val="94A3B8"/>
                </a:solidFill>
                <a:latin typeface="Calibri"/>
              </a:defRPr>
            </a:pPr>
            <a:r>
              <a:t>Documento confidencial — Uso exclusivo Comité de Riesgos</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3B82F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731520" y="320040"/>
            <a:ext cx="9144000" cy="640080"/>
          </a:xfrm>
          <a:prstGeom prst="rect">
            <a:avLst/>
          </a:prstGeom>
          <a:noFill/>
        </p:spPr>
        <p:txBody>
          <a:bodyPr wrap="square">
            <a:spAutoFit/>
          </a:bodyPr>
          <a:lstStyle/>
          <a:p>
            <a:pPr algn="l">
              <a:spcBef>
                <a:spcPts val="0"/>
              </a:spcBef>
              <a:spcAft>
                <a:spcPts val="0"/>
              </a:spcAft>
              <a:defRPr sz="2600" b="1">
                <a:solidFill>
                  <a:srgbClr val="0F1B2D"/>
                </a:solidFill>
                <a:latin typeface="Calibri Light"/>
              </a:defRPr>
            </a:pPr>
            <a:r>
              <a:t>Concentración de Ahorros</a:t>
            </a:r>
          </a:p>
        </p:txBody>
      </p:sp>
      <p:sp>
        <p:nvSpPr>
          <p:cNvPr id="4" name="Rectangle 3"/>
          <p:cNvSpPr/>
          <p:nvPr/>
        </p:nvSpPr>
        <p:spPr>
          <a:xfrm>
            <a:off x="731520" y="960120"/>
            <a:ext cx="1645920" cy="36576"/>
          </a:xfrm>
          <a:prstGeom prst="rect">
            <a:avLst/>
          </a:prstGeom>
          <a:solidFill>
            <a:srgbClr val="3B82F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31520" y="1051560"/>
            <a:ext cx="9144000" cy="365760"/>
          </a:xfrm>
          <a:prstGeom prst="rect">
            <a:avLst/>
          </a:prstGeom>
          <a:noFill/>
        </p:spPr>
        <p:txBody>
          <a:bodyPr wrap="square">
            <a:spAutoFit/>
          </a:bodyPr>
          <a:lstStyle/>
          <a:p>
            <a:pPr algn="l">
              <a:spcBef>
                <a:spcPts val="0"/>
              </a:spcBef>
              <a:spcAft>
                <a:spcPts val="0"/>
              </a:spcAft>
              <a:defRPr sz="1300" b="0">
                <a:solidFill>
                  <a:srgbClr val="94A3B8"/>
                </a:solidFill>
                <a:latin typeface="Calibri"/>
              </a:defRPr>
            </a:pPr>
            <a:r>
              <a:t>Análisis de los 20 mayores ahorradores y cumplimiento de límites estatutarios</a:t>
            </a:r>
          </a:p>
        </p:txBody>
      </p:sp>
      <p:sp>
        <p:nvSpPr>
          <p:cNvPr id="6" name="TextBox 5"/>
          <p:cNvSpPr txBox="1"/>
          <p:nvPr/>
        </p:nvSpPr>
        <p:spPr>
          <a:xfrm>
            <a:off x="731520" y="1371600"/>
            <a:ext cx="10515600" cy="914400"/>
          </a:xfrm>
          <a:prstGeom prst="rect">
            <a:avLst/>
          </a:prstGeom>
          <a:noFill/>
        </p:spPr>
        <p:txBody>
          <a:bodyPr wrap="square">
            <a:spAutoFit/>
          </a:bodyPr>
          <a:lstStyle/>
          <a:p>
            <a:pPr algn="l">
              <a:spcBef>
                <a:spcPts val="0"/>
              </a:spcBef>
              <a:spcAft>
                <a:spcPts val="0"/>
              </a:spcAft>
              <a:defRPr sz="1300" b="0">
                <a:solidFill>
                  <a:srgbClr val="475569"/>
                </a:solidFill>
                <a:latin typeface="Calibri"/>
              </a:defRPr>
            </a:pPr>
            <a:r>
              <a:t>Se evidencia que en los 20 mayores ahorradores se encuentra concentrado el 88.83% del saldo analizado, teniendo entre ellos ahorrado $1.728.999.998. El mayor ahorrador individual corresponde al ASOCIADO 002 con $107.391.506, equivalente al 6.21% del total. Al comparar los montos individuales contra el límite estatutario de captación de $280.000.000, ningún asociado lo supera, por lo que la concentración individual se mantiene dentro de niveles co</a:t>
            </a:r>
          </a:p>
        </p:txBody>
      </p:sp>
      <p:pic>
        <p:nvPicPr>
          <p:cNvPr id="7" name="Picture 6" descr="image.png"/>
          <p:cNvPicPr>
            <a:picLocks noChangeAspect="1"/>
          </p:cNvPicPr>
          <p:nvPr/>
        </p:nvPicPr>
        <p:blipFill>
          <a:blip r:embed="rId2"/>
          <a:stretch>
            <a:fillRect/>
          </a:stretch>
        </p:blipFill>
        <p:spPr>
          <a:xfrm>
            <a:off x="731520" y="2377440"/>
            <a:ext cx="5903843" cy="4114800"/>
          </a:xfrm>
          <a:prstGeom prst="rect">
            <a:avLst/>
          </a:prstGeom>
        </p:spPr>
      </p:pic>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3B82F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731520" y="320040"/>
            <a:ext cx="9144000" cy="640080"/>
          </a:xfrm>
          <a:prstGeom prst="rect">
            <a:avLst/>
          </a:prstGeom>
          <a:noFill/>
        </p:spPr>
        <p:txBody>
          <a:bodyPr wrap="square">
            <a:spAutoFit/>
          </a:bodyPr>
          <a:lstStyle/>
          <a:p>
            <a:pPr algn="l">
              <a:spcBef>
                <a:spcPts val="0"/>
              </a:spcBef>
              <a:spcAft>
                <a:spcPts val="0"/>
              </a:spcAft>
              <a:defRPr sz="2600" b="1">
                <a:solidFill>
                  <a:srgbClr val="0F1B2D"/>
                </a:solidFill>
                <a:latin typeface="Calibri Light"/>
              </a:defRPr>
            </a:pPr>
            <a:r>
              <a:t>Concentración — Cartera y Aportes</a:t>
            </a:r>
          </a:p>
        </p:txBody>
      </p:sp>
      <p:sp>
        <p:nvSpPr>
          <p:cNvPr id="4" name="Rectangle 3"/>
          <p:cNvSpPr/>
          <p:nvPr/>
        </p:nvSpPr>
        <p:spPr>
          <a:xfrm>
            <a:off x="731520" y="960120"/>
            <a:ext cx="1645920" cy="36576"/>
          </a:xfrm>
          <a:prstGeom prst="rect">
            <a:avLst/>
          </a:prstGeom>
          <a:solidFill>
            <a:srgbClr val="3B82F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31520" y="1051560"/>
            <a:ext cx="9144000" cy="365760"/>
          </a:xfrm>
          <a:prstGeom prst="rect">
            <a:avLst/>
          </a:prstGeom>
          <a:noFill/>
        </p:spPr>
        <p:txBody>
          <a:bodyPr wrap="square">
            <a:spAutoFit/>
          </a:bodyPr>
          <a:lstStyle/>
          <a:p>
            <a:pPr algn="l">
              <a:spcBef>
                <a:spcPts val="0"/>
              </a:spcBef>
              <a:spcAft>
                <a:spcPts val="0"/>
              </a:spcAft>
              <a:defRPr sz="1300" b="0">
                <a:solidFill>
                  <a:srgbClr val="94A3B8"/>
                </a:solidFill>
                <a:latin typeface="Calibri"/>
              </a:defRPr>
            </a:pPr>
            <a:r>
              <a:t>Evaluación de mayores deudores y aportantes con verificación de límites</a:t>
            </a:r>
          </a:p>
        </p:txBody>
      </p:sp>
      <p:sp>
        <p:nvSpPr>
          <p:cNvPr id="6" name="TextBox 5"/>
          <p:cNvSpPr txBox="1"/>
          <p:nvPr/>
        </p:nvSpPr>
        <p:spPr>
          <a:xfrm>
            <a:off x="731520" y="1371600"/>
            <a:ext cx="10515600" cy="1188720"/>
          </a:xfrm>
          <a:prstGeom prst="rect">
            <a:avLst/>
          </a:prstGeom>
          <a:noFill/>
        </p:spPr>
        <p:txBody>
          <a:bodyPr wrap="square">
            <a:spAutoFit/>
          </a:bodyPr>
          <a:lstStyle/>
          <a:p>
            <a:pPr algn="l">
              <a:spcBef>
                <a:spcPts val="0"/>
              </a:spcBef>
              <a:spcAft>
                <a:spcPts val="0"/>
              </a:spcAft>
              <a:defRPr sz="1300" b="0">
                <a:solidFill>
                  <a:srgbClr val="475569"/>
                </a:solidFill>
                <a:latin typeface="Calibri"/>
              </a:defRPr>
            </a:pPr>
            <a:r>
              <a:t>Al analizar la composición de los mayores deudores se evidencia que no se presenta un riesgo inminente por concentración. Los 20 mayores deudores concentran el 87.9% del saldo analizado, con un valor de $700.000.000 entre los 25 registros disponibles. El mayor deudor individual corresponde al ASOCIADO 001 con $42.623.019, equivalente al 6.09%, monto que se encuentra muy por debajo del límite individual de colocación con garantía real de $350.000.000, por lo que ningún deudor supera los límites de colocación establecidos. Evaluando el nivel indi</a:t>
            </a:r>
          </a:p>
        </p:txBody>
      </p:sp>
      <p:pic>
        <p:nvPicPr>
          <p:cNvPr id="7" name="Picture 6" descr="image.png"/>
          <p:cNvPicPr>
            <a:picLocks noChangeAspect="1"/>
          </p:cNvPicPr>
          <p:nvPr/>
        </p:nvPicPr>
        <p:blipFill>
          <a:blip r:embed="rId2"/>
          <a:stretch>
            <a:fillRect/>
          </a:stretch>
        </p:blipFill>
        <p:spPr>
          <a:xfrm>
            <a:off x="457200" y="2743200"/>
            <a:ext cx="5303520" cy="3696393"/>
          </a:xfrm>
          <a:prstGeom prst="rect">
            <a:avLst/>
          </a:prstGeom>
        </p:spPr>
      </p:pic>
      <p:pic>
        <p:nvPicPr>
          <p:cNvPr id="8" name="Picture 7" descr="image.png"/>
          <p:cNvPicPr>
            <a:picLocks noChangeAspect="1"/>
          </p:cNvPicPr>
          <p:nvPr/>
        </p:nvPicPr>
        <p:blipFill>
          <a:blip r:embed="rId3"/>
          <a:stretch>
            <a:fillRect/>
          </a:stretch>
        </p:blipFill>
        <p:spPr>
          <a:xfrm>
            <a:off x="6217920" y="2743200"/>
            <a:ext cx="5303520" cy="3696393"/>
          </a:xfrm>
          <a:prstGeom prst="rect">
            <a:avLst/>
          </a:prstGeom>
        </p:spPr>
      </p:pic>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3B82F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731520" y="320040"/>
            <a:ext cx="9144000" cy="640080"/>
          </a:xfrm>
          <a:prstGeom prst="rect">
            <a:avLst/>
          </a:prstGeom>
          <a:noFill/>
        </p:spPr>
        <p:txBody>
          <a:bodyPr wrap="square">
            <a:spAutoFit/>
          </a:bodyPr>
          <a:lstStyle/>
          <a:p>
            <a:pPr algn="l">
              <a:spcBef>
                <a:spcPts val="0"/>
              </a:spcBef>
              <a:spcAft>
                <a:spcPts val="0"/>
              </a:spcAft>
              <a:defRPr sz="2600" b="1">
                <a:solidFill>
                  <a:srgbClr val="0F1B2D"/>
                </a:solidFill>
                <a:latin typeface="Calibri Light"/>
              </a:defRPr>
            </a:pPr>
            <a:r>
              <a:t>Seguimiento de Depósitos</a:t>
            </a:r>
          </a:p>
        </p:txBody>
      </p:sp>
      <p:sp>
        <p:nvSpPr>
          <p:cNvPr id="4" name="Rectangle 3"/>
          <p:cNvSpPr/>
          <p:nvPr/>
        </p:nvSpPr>
        <p:spPr>
          <a:xfrm>
            <a:off x="731520" y="960120"/>
            <a:ext cx="1645920" cy="36576"/>
          </a:xfrm>
          <a:prstGeom prst="rect">
            <a:avLst/>
          </a:prstGeom>
          <a:solidFill>
            <a:srgbClr val="3B82F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31520" y="1051560"/>
            <a:ext cx="9144000" cy="365760"/>
          </a:xfrm>
          <a:prstGeom prst="rect">
            <a:avLst/>
          </a:prstGeom>
          <a:noFill/>
        </p:spPr>
        <p:txBody>
          <a:bodyPr wrap="square">
            <a:spAutoFit/>
          </a:bodyPr>
          <a:lstStyle/>
          <a:p>
            <a:pPr algn="l">
              <a:spcBef>
                <a:spcPts val="0"/>
              </a:spcBef>
              <a:spcAft>
                <a:spcPts val="0"/>
              </a:spcAft>
              <a:defRPr sz="1300" b="0">
                <a:solidFill>
                  <a:srgbClr val="94A3B8"/>
                </a:solidFill>
                <a:latin typeface="Calibri"/>
              </a:defRPr>
            </a:pPr>
            <a:r>
              <a:t>Evolución mensual por línea de ahorro y variación porcentual</a:t>
            </a:r>
          </a:p>
        </p:txBody>
      </p:sp>
      <p:sp>
        <p:nvSpPr>
          <p:cNvPr id="6" name="TextBox 5"/>
          <p:cNvSpPr txBox="1"/>
          <p:nvPr/>
        </p:nvSpPr>
        <p:spPr>
          <a:xfrm>
            <a:off x="731520" y="1371600"/>
            <a:ext cx="4572000" cy="2011680"/>
          </a:xfrm>
          <a:prstGeom prst="rect">
            <a:avLst/>
          </a:prstGeom>
          <a:noFill/>
        </p:spPr>
        <p:txBody>
          <a:bodyPr wrap="square">
            <a:spAutoFit/>
          </a:bodyPr>
          <a:lstStyle/>
          <a:p>
            <a:pPr algn="l">
              <a:spcBef>
                <a:spcPts val="0"/>
              </a:spcBef>
              <a:spcAft>
                <a:spcPts val="0"/>
              </a:spcAft>
              <a:defRPr sz="1300" b="0">
                <a:solidFill>
                  <a:srgbClr val="475569"/>
                </a:solidFill>
                <a:latin typeface="Calibri"/>
              </a:defRPr>
            </a:pPr>
            <a:r>
              <a:t>Con corte al período 2025, los depósitos totales alcanzan un saldo de $5.600.000.000, presentando un crecimiento del 5.26% respecto al período anterior (2024) que cerró en $5.320.000.000, lo que confirma una tendencia sostenida de crecimiento en las captaciones. El ahorro permanente continúa siendo la línea de mayor peso con $2.464.000.000 (44%), seguido por los CDAT con $2.184.000.000 (39%), el ahorro a la vista con $616.000.000 (11%) y el ahorr</a:t>
            </a:r>
          </a:p>
        </p:txBody>
      </p:sp>
      <p:graphicFrame>
        <p:nvGraphicFramePr>
          <p:cNvPr id="7" name="Table 6"/>
          <p:cNvGraphicFramePr>
            <a:graphicFrameLocks noGrp="1"/>
          </p:cNvGraphicFramePr>
          <p:nvPr/>
        </p:nvGraphicFramePr>
        <p:xfrm>
          <a:off x="457200" y="3657600"/>
          <a:ext cx="5029200" cy="2743200"/>
        </p:xfrm>
        <a:graphic>
          <a:graphicData uri="http://schemas.openxmlformats.org/drawingml/2006/table">
            <a:tbl>
              <a:tblPr firstRow="1" bandRow="1">
                <a:tableStyleId>{5C22544A-7EE6-4342-B048-85BDC9FD1C3A}</a:tableStyleId>
              </a:tblPr>
              <a:tblGrid>
                <a:gridCol w="1676400"/>
                <a:gridCol w="1676400"/>
                <a:gridCol w="1676400"/>
              </a:tblGrid>
              <a:tr h="457200">
                <a:tc>
                  <a:txBody>
                    <a:bodyPr/>
                    <a:lstStyle/>
                    <a:p>
                      <a:pPr algn="ctr">
                        <a:defRPr b="1" sz="900">
                          <a:solidFill>
                            <a:srgbClr val="FFFFFF"/>
                          </a:solidFill>
                          <a:latin typeface="Calibri"/>
                        </a:defRPr>
                      </a:pPr>
                      <a:r>
                        <a:t>Línea</a:t>
                      </a:r>
                    </a:p>
                  </a:txBody>
                  <a:tcPr>
                    <a:solidFill>
                      <a:srgbClr val="1E407A"/>
                    </a:solidFill>
                  </a:tcPr>
                </a:tc>
                <a:tc>
                  <a:txBody>
                    <a:bodyPr/>
                    <a:lstStyle/>
                    <a:p>
                      <a:pPr algn="ctr">
                        <a:defRPr b="1" sz="900">
                          <a:solidFill>
                            <a:srgbClr val="FFFFFF"/>
                          </a:solidFill>
                          <a:latin typeface="Calibri"/>
                        </a:defRPr>
                      </a:pPr>
                      <a:r>
                        <a:t>Saldo</a:t>
                      </a:r>
                    </a:p>
                  </a:txBody>
                  <a:tcPr>
                    <a:solidFill>
                      <a:srgbClr val="1E407A"/>
                    </a:solidFill>
                  </a:tcPr>
                </a:tc>
                <a:tc>
                  <a:txBody>
                    <a:bodyPr/>
                    <a:lstStyle/>
                    <a:p>
                      <a:pPr algn="ctr">
                        <a:defRPr b="1" sz="900">
                          <a:solidFill>
                            <a:srgbClr val="FFFFFF"/>
                          </a:solidFill>
                          <a:latin typeface="Calibri"/>
                        </a:defRPr>
                      </a:pPr>
                      <a:r>
                        <a:t>Part. %</a:t>
                      </a:r>
                    </a:p>
                  </a:txBody>
                  <a:tcPr>
                    <a:solidFill>
                      <a:srgbClr val="1E407A"/>
                    </a:solidFill>
                  </a:tcPr>
                </a:tc>
              </a:tr>
              <a:tr h="457200">
                <a:tc>
                  <a:txBody>
                    <a:bodyPr/>
                    <a:lstStyle/>
                    <a:p>
                      <a:pPr>
                        <a:defRPr sz="800">
                          <a:solidFill>
                            <a:srgbClr val="1E293B"/>
                          </a:solidFill>
                          <a:latin typeface="Calibri"/>
                        </a:defRPr>
                      </a:pPr>
                      <a:r>
                        <a:t>Ahorro Vista</a:t>
                      </a:r>
                    </a:p>
                  </a:txBody>
                  <a:tcPr>
                    <a:solidFill>
                      <a:srgbClr val="FFFFFF"/>
                    </a:solidFill>
                  </a:tcPr>
                </a:tc>
                <a:tc>
                  <a:txBody>
                    <a:bodyPr/>
                    <a:lstStyle/>
                    <a:p>
                      <a:pPr>
                        <a:defRPr sz="800">
                          <a:solidFill>
                            <a:srgbClr val="1E293B"/>
                          </a:solidFill>
                          <a:latin typeface="Calibri"/>
                        </a:defRPr>
                      </a:pPr>
                      <a:r>
                        <a:t>$616,000,000</a:t>
                      </a:r>
                    </a:p>
                  </a:txBody>
                  <a:tcPr>
                    <a:solidFill>
                      <a:srgbClr val="FFFFFF"/>
                    </a:solidFill>
                  </a:tcPr>
                </a:tc>
                <a:tc>
                  <a:txBody>
                    <a:bodyPr/>
                    <a:lstStyle/>
                    <a:p>
                      <a:pPr>
                        <a:defRPr sz="800">
                          <a:solidFill>
                            <a:srgbClr val="1E293B"/>
                          </a:solidFill>
                          <a:latin typeface="Calibri"/>
                        </a:defRPr>
                      </a:pPr>
                      <a:r>
                        <a:t>11.0%</a:t>
                      </a:r>
                    </a:p>
                  </a:txBody>
                  <a:tcPr>
                    <a:solidFill>
                      <a:srgbClr val="FFFFFF"/>
                    </a:solidFill>
                  </a:tcPr>
                </a:tc>
              </a:tr>
              <a:tr h="457200">
                <a:tc>
                  <a:txBody>
                    <a:bodyPr/>
                    <a:lstStyle/>
                    <a:p>
                      <a:pPr>
                        <a:defRPr sz="800">
                          <a:solidFill>
                            <a:srgbClr val="1E293B"/>
                          </a:solidFill>
                          <a:latin typeface="Calibri"/>
                        </a:defRPr>
                      </a:pPr>
                      <a:r>
                        <a:t>CDAT</a:t>
                      </a:r>
                    </a:p>
                  </a:txBody>
                  <a:tcPr>
                    <a:solidFill>
                      <a:srgbClr val="F1F5F9"/>
                    </a:solidFill>
                  </a:tcPr>
                </a:tc>
                <a:tc>
                  <a:txBody>
                    <a:bodyPr/>
                    <a:lstStyle/>
                    <a:p>
                      <a:pPr>
                        <a:defRPr sz="800">
                          <a:solidFill>
                            <a:srgbClr val="1E293B"/>
                          </a:solidFill>
                          <a:latin typeface="Calibri"/>
                        </a:defRPr>
                      </a:pPr>
                      <a:r>
                        <a:t>$2,184,000,000</a:t>
                      </a:r>
                    </a:p>
                  </a:txBody>
                  <a:tcPr>
                    <a:solidFill>
                      <a:srgbClr val="F1F5F9"/>
                    </a:solidFill>
                  </a:tcPr>
                </a:tc>
                <a:tc>
                  <a:txBody>
                    <a:bodyPr/>
                    <a:lstStyle/>
                    <a:p>
                      <a:pPr>
                        <a:defRPr sz="800">
                          <a:solidFill>
                            <a:srgbClr val="1E293B"/>
                          </a:solidFill>
                          <a:latin typeface="Calibri"/>
                        </a:defRPr>
                      </a:pPr>
                      <a:r>
                        <a:t>39.0%</a:t>
                      </a:r>
                    </a:p>
                  </a:txBody>
                  <a:tcPr>
                    <a:solidFill>
                      <a:srgbClr val="F1F5F9"/>
                    </a:solidFill>
                  </a:tcPr>
                </a:tc>
              </a:tr>
              <a:tr h="457200">
                <a:tc>
                  <a:txBody>
                    <a:bodyPr/>
                    <a:lstStyle/>
                    <a:p>
                      <a:pPr>
                        <a:defRPr sz="800">
                          <a:solidFill>
                            <a:srgbClr val="1E293B"/>
                          </a:solidFill>
                          <a:latin typeface="Calibri"/>
                        </a:defRPr>
                      </a:pPr>
                      <a:r>
                        <a:t>Contractual</a:t>
                      </a:r>
                    </a:p>
                  </a:txBody>
                  <a:tcPr>
                    <a:solidFill>
                      <a:srgbClr val="FFFFFF"/>
                    </a:solidFill>
                  </a:tcPr>
                </a:tc>
                <a:tc>
                  <a:txBody>
                    <a:bodyPr/>
                    <a:lstStyle/>
                    <a:p>
                      <a:pPr>
                        <a:defRPr sz="800">
                          <a:solidFill>
                            <a:srgbClr val="1E293B"/>
                          </a:solidFill>
                          <a:latin typeface="Calibri"/>
                        </a:defRPr>
                      </a:pPr>
                      <a:r>
                        <a:t>$336,000,000</a:t>
                      </a:r>
                    </a:p>
                  </a:txBody>
                  <a:tcPr>
                    <a:solidFill>
                      <a:srgbClr val="FFFFFF"/>
                    </a:solidFill>
                  </a:tcPr>
                </a:tc>
                <a:tc>
                  <a:txBody>
                    <a:bodyPr/>
                    <a:lstStyle/>
                    <a:p>
                      <a:pPr>
                        <a:defRPr sz="800">
                          <a:solidFill>
                            <a:srgbClr val="1E293B"/>
                          </a:solidFill>
                          <a:latin typeface="Calibri"/>
                        </a:defRPr>
                      </a:pPr>
                      <a:r>
                        <a:t>6.0%</a:t>
                      </a:r>
                    </a:p>
                  </a:txBody>
                  <a:tcPr>
                    <a:solidFill>
                      <a:srgbClr val="FFFFFF"/>
                    </a:solidFill>
                  </a:tcPr>
                </a:tc>
              </a:tr>
              <a:tr h="457200">
                <a:tc>
                  <a:txBody>
                    <a:bodyPr/>
                    <a:lstStyle/>
                    <a:p>
                      <a:pPr>
                        <a:defRPr sz="800">
                          <a:solidFill>
                            <a:srgbClr val="1E293B"/>
                          </a:solidFill>
                          <a:latin typeface="Calibri"/>
                        </a:defRPr>
                      </a:pPr>
                      <a:r>
                        <a:t>Permanente</a:t>
                      </a:r>
                    </a:p>
                  </a:txBody>
                  <a:tcPr>
                    <a:solidFill>
                      <a:srgbClr val="F1F5F9"/>
                    </a:solidFill>
                  </a:tcPr>
                </a:tc>
                <a:tc>
                  <a:txBody>
                    <a:bodyPr/>
                    <a:lstStyle/>
                    <a:p>
                      <a:pPr>
                        <a:defRPr sz="800">
                          <a:solidFill>
                            <a:srgbClr val="1E293B"/>
                          </a:solidFill>
                          <a:latin typeface="Calibri"/>
                        </a:defRPr>
                      </a:pPr>
                      <a:r>
                        <a:t>$2,464,000,000</a:t>
                      </a:r>
                    </a:p>
                  </a:txBody>
                  <a:tcPr>
                    <a:solidFill>
                      <a:srgbClr val="F1F5F9"/>
                    </a:solidFill>
                  </a:tcPr>
                </a:tc>
                <a:tc>
                  <a:txBody>
                    <a:bodyPr/>
                    <a:lstStyle/>
                    <a:p>
                      <a:pPr>
                        <a:defRPr sz="800">
                          <a:solidFill>
                            <a:srgbClr val="1E293B"/>
                          </a:solidFill>
                          <a:latin typeface="Calibri"/>
                        </a:defRPr>
                      </a:pPr>
                      <a:r>
                        <a:t>44.0%</a:t>
                      </a:r>
                    </a:p>
                  </a:txBody>
                  <a:tcPr>
                    <a:solidFill>
                      <a:srgbClr val="F1F5F9"/>
                    </a:solidFill>
                  </a:tcPr>
                </a:tc>
              </a:tr>
              <a:tr h="457200">
                <a:tc>
                  <a:txBody>
                    <a:bodyPr/>
                    <a:lstStyle/>
                    <a:p>
                      <a:pPr>
                        <a:defRPr sz="800">
                          <a:solidFill>
                            <a:srgbClr val="1E293B"/>
                          </a:solidFill>
                          <a:latin typeface="Calibri"/>
                        </a:defRPr>
                      </a:pPr>
                      <a:r>
                        <a:t>TOTAL</a:t>
                      </a:r>
                    </a:p>
                  </a:txBody>
                  <a:tcPr>
                    <a:solidFill>
                      <a:srgbClr val="FFFFFF"/>
                    </a:solidFill>
                  </a:tcPr>
                </a:tc>
                <a:tc>
                  <a:txBody>
                    <a:bodyPr/>
                    <a:lstStyle/>
                    <a:p>
                      <a:pPr>
                        <a:defRPr sz="800">
                          <a:solidFill>
                            <a:srgbClr val="1E293B"/>
                          </a:solidFill>
                          <a:latin typeface="Calibri"/>
                        </a:defRPr>
                      </a:pPr>
                      <a:r>
                        <a:t>$5,600,000,000</a:t>
                      </a:r>
                    </a:p>
                  </a:txBody>
                  <a:tcPr>
                    <a:solidFill>
                      <a:srgbClr val="FFFFFF"/>
                    </a:solidFill>
                  </a:tcPr>
                </a:tc>
                <a:tc>
                  <a:txBody>
                    <a:bodyPr/>
                    <a:lstStyle/>
                    <a:p>
                      <a:pPr>
                        <a:defRPr sz="800">
                          <a:solidFill>
                            <a:srgbClr val="1E293B"/>
                          </a:solidFill>
                          <a:latin typeface="Calibri"/>
                        </a:defRPr>
                      </a:pPr>
                      <a:r>
                        <a:t>Var: +5.3%</a:t>
                      </a:r>
                    </a:p>
                  </a:txBody>
                  <a:tcPr>
                    <a:solidFill>
                      <a:srgbClr val="FFFFFF"/>
                    </a:solidFill>
                  </a:tcPr>
                </a:tc>
              </a:tr>
            </a:tbl>
          </a:graphicData>
        </a:graphic>
      </p:graphicFrame>
      <p:graphicFrame>
        <p:nvGraphicFramePr>
          <p:cNvPr id="8" name="Chart 7"/>
          <p:cNvGraphicFramePr>
            <a:graphicFrameLocks noGrp="1"/>
          </p:cNvGraphicFramePr>
          <p:nvPr/>
        </p:nvGraphicFramePr>
        <p:xfrm>
          <a:off x="5760720" y="1097280"/>
          <a:ext cx="5943600" cy="5303520"/>
        </p:xfrm>
        <a:graphic>
          <a:graphicData uri="http://schemas.openxmlformats.org/drawingml/2006/chart">
            <c:chart xmlns:c="http://schemas.openxmlformats.org/drawingml/2006/chart" r:id="rId2"/>
          </a:graphicData>
        </a:graphic>
      </p:graphicFrame>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8FAFC"/>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3B82F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365760" y="457200"/>
            <a:ext cx="5486400" cy="5943600"/>
          </a:xfrm>
          <a:prstGeom prst="roundRect">
            <a:avLst/>
          </a:prstGeom>
          <a:solidFill>
            <a:srgbClr val="0F1B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731520"/>
            <a:ext cx="4754880" cy="548640"/>
          </a:xfrm>
          <a:prstGeom prst="rect">
            <a:avLst/>
          </a:prstGeom>
          <a:noFill/>
        </p:spPr>
        <p:txBody>
          <a:bodyPr wrap="square">
            <a:spAutoFit/>
          </a:bodyPr>
          <a:lstStyle/>
          <a:p>
            <a:pPr algn="l">
              <a:spcBef>
                <a:spcPts val="0"/>
              </a:spcBef>
              <a:spcAft>
                <a:spcPts val="0"/>
              </a:spcAft>
              <a:defRPr sz="1300" b="1">
                <a:solidFill>
                  <a:srgbClr val="3B82F6"/>
                </a:solidFill>
                <a:latin typeface="Calibri"/>
              </a:defRPr>
            </a:pPr>
            <a:r>
              <a:t>CONCLUSIONES</a:t>
            </a:r>
          </a:p>
        </p:txBody>
      </p:sp>
      <p:sp>
        <p:nvSpPr>
          <p:cNvPr id="5" name="Rectangle 4"/>
          <p:cNvSpPr/>
          <p:nvPr/>
        </p:nvSpPr>
        <p:spPr>
          <a:xfrm>
            <a:off x="731520" y="1234440"/>
            <a:ext cx="1097280" cy="27432"/>
          </a:xfrm>
          <a:prstGeom prst="rect">
            <a:avLst/>
          </a:prstGeom>
          <a:solidFill>
            <a:srgbClr val="D4A0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ounded Rectangle 5"/>
          <p:cNvSpPr/>
          <p:nvPr/>
        </p:nvSpPr>
        <p:spPr>
          <a:xfrm>
            <a:off x="731520" y="1463040"/>
            <a:ext cx="320040" cy="320040"/>
          </a:xfrm>
          <a:prstGeom prst="roundRect">
            <a:avLst/>
          </a:prstGeom>
          <a:solidFill>
            <a:srgbClr val="3B82F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sz="1100" b="1">
                <a:solidFill>
                  <a:srgbClr val="FFFFFF"/>
                </a:solidFill>
                <a:latin typeface="Calibri"/>
              </a:defRPr>
            </a:pPr>
            <a:r>
              <a:t>1</a:t>
            </a:r>
          </a:p>
        </p:txBody>
      </p:sp>
      <p:sp>
        <p:nvSpPr>
          <p:cNvPr id="7" name="TextBox 6"/>
          <p:cNvSpPr txBox="1"/>
          <p:nvPr/>
        </p:nvSpPr>
        <p:spPr>
          <a:xfrm>
            <a:off x="1188720" y="1463040"/>
            <a:ext cx="4389120" cy="822960"/>
          </a:xfrm>
          <a:prstGeom prst="rect">
            <a:avLst/>
          </a:prstGeom>
          <a:noFill/>
        </p:spPr>
        <p:txBody>
          <a:bodyPr wrap="square">
            <a:spAutoFit/>
          </a:bodyPr>
          <a:lstStyle/>
          <a:p>
            <a:pPr algn="l">
              <a:spcBef>
                <a:spcPts val="0"/>
              </a:spcBef>
              <a:spcAft>
                <a:spcPts val="0"/>
              </a:spcAft>
              <a:defRPr sz="1200" b="0">
                <a:solidFill>
                  <a:srgbClr val="FFFFFF"/>
                </a:solidFill>
                <a:latin typeface="Calibri"/>
              </a:defRPr>
            </a:pPr>
            <a:r>
              <a:t>La concentración de captaciones se mantiene controlada: ningún ahorrador supera el límite individual de captación de $280.000.000, siendo el mayor saldo individual de $107.391.506 </a:t>
            </a:r>
          </a:p>
        </p:txBody>
      </p:sp>
      <p:sp>
        <p:nvSpPr>
          <p:cNvPr id="8" name="Rounded Rectangle 7"/>
          <p:cNvSpPr/>
          <p:nvPr/>
        </p:nvSpPr>
        <p:spPr>
          <a:xfrm>
            <a:off x="731520" y="2377440"/>
            <a:ext cx="320040" cy="320040"/>
          </a:xfrm>
          <a:prstGeom prst="roundRect">
            <a:avLst/>
          </a:prstGeom>
          <a:solidFill>
            <a:srgbClr val="3B82F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sz="1100" b="1">
                <a:solidFill>
                  <a:srgbClr val="FFFFFF"/>
                </a:solidFill>
                <a:latin typeface="Calibri"/>
              </a:defRPr>
            </a:pPr>
            <a:r>
              <a:t>2</a:t>
            </a:r>
          </a:p>
        </p:txBody>
      </p:sp>
      <p:sp>
        <p:nvSpPr>
          <p:cNvPr id="9" name="TextBox 8"/>
          <p:cNvSpPr txBox="1"/>
          <p:nvPr/>
        </p:nvSpPr>
        <p:spPr>
          <a:xfrm>
            <a:off x="1188720" y="2377440"/>
            <a:ext cx="4389120" cy="822960"/>
          </a:xfrm>
          <a:prstGeom prst="rect">
            <a:avLst/>
          </a:prstGeom>
          <a:noFill/>
        </p:spPr>
        <p:txBody>
          <a:bodyPr wrap="square">
            <a:spAutoFit/>
          </a:bodyPr>
          <a:lstStyle/>
          <a:p>
            <a:pPr algn="l">
              <a:spcBef>
                <a:spcPts val="0"/>
              </a:spcBef>
              <a:spcAft>
                <a:spcPts val="0"/>
              </a:spcAft>
              <a:defRPr sz="1200" b="0">
                <a:solidFill>
                  <a:srgbClr val="FFFFFF"/>
                </a:solidFill>
                <a:latin typeface="Calibri"/>
              </a:defRPr>
            </a:pPr>
            <a:r>
              <a:t>La cartera analizada no presenta riesgo de concentración por deudor: el mayor deudor registra $42.623.019, muy inferior al límite de colocación con garantía real de $350.000.000.</a:t>
            </a:r>
          </a:p>
        </p:txBody>
      </p:sp>
      <p:sp>
        <p:nvSpPr>
          <p:cNvPr id="10" name="Rounded Rectangle 9"/>
          <p:cNvSpPr/>
          <p:nvPr/>
        </p:nvSpPr>
        <p:spPr>
          <a:xfrm>
            <a:off x="731520" y="3291840"/>
            <a:ext cx="320040" cy="320040"/>
          </a:xfrm>
          <a:prstGeom prst="roundRect">
            <a:avLst/>
          </a:prstGeom>
          <a:solidFill>
            <a:srgbClr val="3B82F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sz="1100" b="1">
                <a:solidFill>
                  <a:srgbClr val="FFFFFF"/>
                </a:solidFill>
                <a:latin typeface="Calibri"/>
              </a:defRPr>
            </a:pPr>
            <a:r>
              <a:t>3</a:t>
            </a:r>
          </a:p>
        </p:txBody>
      </p:sp>
      <p:sp>
        <p:nvSpPr>
          <p:cNvPr id="11" name="TextBox 10"/>
          <p:cNvSpPr txBox="1"/>
          <p:nvPr/>
        </p:nvSpPr>
        <p:spPr>
          <a:xfrm>
            <a:off x="1188720" y="3291840"/>
            <a:ext cx="4389120" cy="822960"/>
          </a:xfrm>
          <a:prstGeom prst="rect">
            <a:avLst/>
          </a:prstGeom>
          <a:noFill/>
        </p:spPr>
        <p:txBody>
          <a:bodyPr wrap="square">
            <a:spAutoFit/>
          </a:bodyPr>
          <a:lstStyle/>
          <a:p>
            <a:pPr algn="l">
              <a:spcBef>
                <a:spcPts val="0"/>
              </a:spcBef>
              <a:spcAft>
                <a:spcPts val="0"/>
              </a:spcAft>
              <a:defRPr sz="1200" b="0">
                <a:solidFill>
                  <a:srgbClr val="FFFFFF"/>
                </a:solidFill>
                <a:latin typeface="Calibri"/>
              </a:defRPr>
            </a:pPr>
            <a:r>
              <a:t>En materia de aportes se cumple el límite del 10% ($306.800.000), pues el mayor aportante individual solo representa $41.153.693 (5.96%).</a:t>
            </a:r>
          </a:p>
        </p:txBody>
      </p:sp>
      <p:sp>
        <p:nvSpPr>
          <p:cNvPr id="12" name="Rounded Rectangle 11"/>
          <p:cNvSpPr/>
          <p:nvPr/>
        </p:nvSpPr>
        <p:spPr>
          <a:xfrm>
            <a:off x="731520" y="4206240"/>
            <a:ext cx="320040" cy="320040"/>
          </a:xfrm>
          <a:prstGeom prst="roundRect">
            <a:avLst/>
          </a:prstGeom>
          <a:solidFill>
            <a:srgbClr val="3B82F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sz="1100" b="1">
                <a:solidFill>
                  <a:srgbClr val="FFFFFF"/>
                </a:solidFill>
                <a:latin typeface="Calibri"/>
              </a:defRPr>
            </a:pPr>
            <a:r>
              <a:t>4</a:t>
            </a:r>
          </a:p>
        </p:txBody>
      </p:sp>
      <p:sp>
        <p:nvSpPr>
          <p:cNvPr id="13" name="TextBox 12"/>
          <p:cNvSpPr txBox="1"/>
          <p:nvPr/>
        </p:nvSpPr>
        <p:spPr>
          <a:xfrm>
            <a:off x="1188720" y="4206240"/>
            <a:ext cx="4389120" cy="822960"/>
          </a:xfrm>
          <a:prstGeom prst="rect">
            <a:avLst/>
          </a:prstGeom>
          <a:noFill/>
        </p:spPr>
        <p:txBody>
          <a:bodyPr wrap="square">
            <a:spAutoFit/>
          </a:bodyPr>
          <a:lstStyle/>
          <a:p>
            <a:pPr algn="l">
              <a:spcBef>
                <a:spcPts val="0"/>
              </a:spcBef>
              <a:spcAft>
                <a:spcPts val="0"/>
              </a:spcAft>
              <a:defRPr sz="1200" b="0">
                <a:solidFill>
                  <a:srgbClr val="FFFFFF"/>
                </a:solidFill>
                <a:latin typeface="Calibri"/>
              </a:defRPr>
            </a:pPr>
            <a:r>
              <a:t>Los depósitos totales muestran una tendencia de crecimiento sostenido, cerrando en $5.600.000.000 con un incremento del 5.26% frente al período anterior, liderados por el ahorro pe</a:t>
            </a:r>
          </a:p>
        </p:txBody>
      </p:sp>
      <p:sp>
        <p:nvSpPr>
          <p:cNvPr id="14" name="Rounded Rectangle 13"/>
          <p:cNvSpPr/>
          <p:nvPr/>
        </p:nvSpPr>
        <p:spPr>
          <a:xfrm>
            <a:off x="731520" y="5120640"/>
            <a:ext cx="320040" cy="320040"/>
          </a:xfrm>
          <a:prstGeom prst="roundRect">
            <a:avLst/>
          </a:prstGeom>
          <a:solidFill>
            <a:srgbClr val="3B82F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sz="1100" b="1">
                <a:solidFill>
                  <a:srgbClr val="FFFFFF"/>
                </a:solidFill>
                <a:latin typeface="Calibri"/>
              </a:defRPr>
            </a:pPr>
            <a:r>
              <a:t>5</a:t>
            </a:r>
          </a:p>
        </p:txBody>
      </p:sp>
      <p:sp>
        <p:nvSpPr>
          <p:cNvPr id="15" name="TextBox 14"/>
          <p:cNvSpPr txBox="1"/>
          <p:nvPr/>
        </p:nvSpPr>
        <p:spPr>
          <a:xfrm>
            <a:off x="1188720" y="5120640"/>
            <a:ext cx="4389120" cy="822960"/>
          </a:xfrm>
          <a:prstGeom prst="rect">
            <a:avLst/>
          </a:prstGeom>
          <a:noFill/>
        </p:spPr>
        <p:txBody>
          <a:bodyPr wrap="square">
            <a:spAutoFit/>
          </a:bodyPr>
          <a:lstStyle/>
          <a:p>
            <a:pPr algn="l">
              <a:spcBef>
                <a:spcPts val="0"/>
              </a:spcBef>
              <a:spcAft>
                <a:spcPts val="0"/>
              </a:spcAft>
              <a:defRPr sz="1200" b="0">
                <a:solidFill>
                  <a:srgbClr val="FFFFFF"/>
                </a:solidFill>
                <a:latin typeface="Calibri"/>
              </a:defRPr>
            </a:pPr>
            <a:r>
              <a:t>El seguimiento de la cartera queda pendiente por ausencia del archivo de cartera por edades, lo que constituye una salvedad para el presente informe.</a:t>
            </a:r>
          </a:p>
        </p:txBody>
      </p:sp>
      <p:sp>
        <p:nvSpPr>
          <p:cNvPr id="16" name="Rounded Rectangle 15"/>
          <p:cNvSpPr/>
          <p:nvPr/>
        </p:nvSpPr>
        <p:spPr>
          <a:xfrm>
            <a:off x="6309360" y="457200"/>
            <a:ext cx="5486400" cy="5943600"/>
          </a:xfrm>
          <a:prstGeom prst="roundRect">
            <a:avLst/>
          </a:prstGeom>
          <a:solidFill>
            <a:srgbClr val="FFFFFF"/>
          </a:solidFill>
          <a:ln w="12700">
            <a:solidFill>
              <a:srgbClr val="E2E8F0"/>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6675120" y="731520"/>
            <a:ext cx="4754880" cy="548640"/>
          </a:xfrm>
          <a:prstGeom prst="rect">
            <a:avLst/>
          </a:prstGeom>
          <a:noFill/>
        </p:spPr>
        <p:txBody>
          <a:bodyPr wrap="square">
            <a:spAutoFit/>
          </a:bodyPr>
          <a:lstStyle/>
          <a:p>
            <a:pPr algn="l">
              <a:spcBef>
                <a:spcPts val="0"/>
              </a:spcBef>
              <a:spcAft>
                <a:spcPts val="0"/>
              </a:spcAft>
              <a:defRPr sz="1300" b="1">
                <a:solidFill>
                  <a:srgbClr val="0F1B2D"/>
                </a:solidFill>
                <a:latin typeface="Calibri"/>
              </a:defRPr>
            </a:pPr>
            <a:r>
              <a:t>RECOMENDACIONES</a:t>
            </a:r>
          </a:p>
        </p:txBody>
      </p:sp>
      <p:sp>
        <p:nvSpPr>
          <p:cNvPr id="18" name="Rectangle 17"/>
          <p:cNvSpPr/>
          <p:nvPr/>
        </p:nvSpPr>
        <p:spPr>
          <a:xfrm>
            <a:off x="6675120" y="1234440"/>
            <a:ext cx="1097280" cy="27432"/>
          </a:xfrm>
          <a:prstGeom prst="rect">
            <a:avLst/>
          </a:prstGeom>
          <a:solidFill>
            <a:srgbClr val="D4A0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ounded Rectangle 18"/>
          <p:cNvSpPr/>
          <p:nvPr/>
        </p:nvSpPr>
        <p:spPr>
          <a:xfrm>
            <a:off x="6675120" y="1463040"/>
            <a:ext cx="320040" cy="320040"/>
          </a:xfrm>
          <a:prstGeom prst="roundRect">
            <a:avLst/>
          </a:prstGeom>
          <a:solidFill>
            <a:srgbClr val="3B82F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sz="900" b="1">
                <a:solidFill>
                  <a:srgbClr val="FFFFFF"/>
                </a:solidFill>
                <a:latin typeface="Calibri"/>
              </a:defRPr>
            </a:pPr>
            <a:r>
              <a:t>R1</a:t>
            </a:r>
          </a:p>
        </p:txBody>
      </p:sp>
      <p:sp>
        <p:nvSpPr>
          <p:cNvPr id="20" name="TextBox 19"/>
          <p:cNvSpPr txBox="1"/>
          <p:nvPr/>
        </p:nvSpPr>
        <p:spPr>
          <a:xfrm>
            <a:off x="7132320" y="1463040"/>
            <a:ext cx="4389120" cy="822960"/>
          </a:xfrm>
          <a:prstGeom prst="rect">
            <a:avLst/>
          </a:prstGeom>
          <a:noFill/>
        </p:spPr>
        <p:txBody>
          <a:bodyPr wrap="square">
            <a:spAutoFit/>
          </a:bodyPr>
          <a:lstStyle/>
          <a:p>
            <a:pPr algn="l">
              <a:spcBef>
                <a:spcPts val="0"/>
              </a:spcBef>
              <a:spcAft>
                <a:spcPts val="0"/>
              </a:spcAft>
              <a:defRPr sz="1200" b="0">
                <a:solidFill>
                  <a:srgbClr val="475569"/>
                </a:solidFill>
                <a:latin typeface="Calibri"/>
              </a:defRPr>
            </a:pPr>
            <a:r>
              <a:t>Suministrar el archivo de cartera por edades en los próximos cortes para completar el seguimiento de la cartera y el análisis del riesgo de crédito (SARC).</a:t>
            </a:r>
          </a:p>
        </p:txBody>
      </p:sp>
      <p:sp>
        <p:nvSpPr>
          <p:cNvPr id="21" name="Rounded Rectangle 20"/>
          <p:cNvSpPr/>
          <p:nvPr/>
        </p:nvSpPr>
        <p:spPr>
          <a:xfrm>
            <a:off x="6675120" y="2377440"/>
            <a:ext cx="320040" cy="320040"/>
          </a:xfrm>
          <a:prstGeom prst="roundRect">
            <a:avLst/>
          </a:prstGeom>
          <a:solidFill>
            <a:srgbClr val="3B82F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sz="900" b="1">
                <a:solidFill>
                  <a:srgbClr val="FFFFFF"/>
                </a:solidFill>
                <a:latin typeface="Calibri"/>
              </a:defRPr>
            </a:pPr>
            <a:r>
              <a:t>R2</a:t>
            </a:r>
          </a:p>
        </p:txBody>
      </p:sp>
      <p:sp>
        <p:nvSpPr>
          <p:cNvPr id="22" name="TextBox 21"/>
          <p:cNvSpPr txBox="1"/>
          <p:nvPr/>
        </p:nvSpPr>
        <p:spPr>
          <a:xfrm>
            <a:off x="7132320" y="2377440"/>
            <a:ext cx="4389120" cy="822960"/>
          </a:xfrm>
          <a:prstGeom prst="rect">
            <a:avLst/>
          </a:prstGeom>
          <a:noFill/>
        </p:spPr>
        <p:txBody>
          <a:bodyPr wrap="square">
            <a:spAutoFit/>
          </a:bodyPr>
          <a:lstStyle/>
          <a:p>
            <a:pPr algn="l">
              <a:spcBef>
                <a:spcPts val="0"/>
              </a:spcBef>
              <a:spcAft>
                <a:spcPts val="0"/>
              </a:spcAft>
              <a:defRPr sz="1200" b="0">
                <a:solidFill>
                  <a:srgbClr val="475569"/>
                </a:solidFill>
                <a:latin typeface="Calibri"/>
              </a:defRPr>
            </a:pPr>
            <a:r>
              <a:t>Implementar estrategias de fidelización sobre los 20 mayores ahorradores, quienes concentran una porción representativa de las captaciones, en el marco del SARL.</a:t>
            </a:r>
          </a:p>
        </p:txBody>
      </p:sp>
      <p:sp>
        <p:nvSpPr>
          <p:cNvPr id="23" name="Rounded Rectangle 22"/>
          <p:cNvSpPr/>
          <p:nvPr/>
        </p:nvSpPr>
        <p:spPr>
          <a:xfrm>
            <a:off x="6675120" y="3291840"/>
            <a:ext cx="320040" cy="320040"/>
          </a:xfrm>
          <a:prstGeom prst="roundRect">
            <a:avLst/>
          </a:prstGeom>
          <a:solidFill>
            <a:srgbClr val="3B82F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sz="900" b="1">
                <a:solidFill>
                  <a:srgbClr val="FFFFFF"/>
                </a:solidFill>
                <a:latin typeface="Calibri"/>
              </a:defRPr>
            </a:pPr>
            <a:r>
              <a:t>R3</a:t>
            </a:r>
          </a:p>
        </p:txBody>
      </p:sp>
      <p:sp>
        <p:nvSpPr>
          <p:cNvPr id="24" name="TextBox 23"/>
          <p:cNvSpPr txBox="1"/>
          <p:nvPr/>
        </p:nvSpPr>
        <p:spPr>
          <a:xfrm>
            <a:off x="7132320" y="3291840"/>
            <a:ext cx="4389120" cy="822960"/>
          </a:xfrm>
          <a:prstGeom prst="rect">
            <a:avLst/>
          </a:prstGeom>
          <a:noFill/>
        </p:spPr>
        <p:txBody>
          <a:bodyPr wrap="square">
            <a:spAutoFit/>
          </a:bodyPr>
          <a:lstStyle/>
          <a:p>
            <a:pPr algn="l">
              <a:spcBef>
                <a:spcPts val="0"/>
              </a:spcBef>
              <a:spcAft>
                <a:spcPts val="0"/>
              </a:spcAft>
              <a:defRPr sz="1200" b="0">
                <a:solidFill>
                  <a:srgbClr val="475569"/>
                </a:solidFill>
                <a:latin typeface="Calibri"/>
              </a:defRPr>
            </a:pPr>
            <a:r>
              <a:t>Mantener el monitoreo periódico de los límites individuales de captación, colocación y aportes para garantizar el cumplimiento estatutario continuo.</a:t>
            </a:r>
          </a:p>
        </p:txBody>
      </p:sp>
      <p:sp>
        <p:nvSpPr>
          <p:cNvPr id="25" name="Rounded Rectangle 24"/>
          <p:cNvSpPr/>
          <p:nvPr/>
        </p:nvSpPr>
        <p:spPr>
          <a:xfrm>
            <a:off x="6675120" y="4206240"/>
            <a:ext cx="320040" cy="320040"/>
          </a:xfrm>
          <a:prstGeom prst="roundRect">
            <a:avLst/>
          </a:prstGeom>
          <a:solidFill>
            <a:srgbClr val="3B82F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sz="900" b="1">
                <a:solidFill>
                  <a:srgbClr val="FFFFFF"/>
                </a:solidFill>
                <a:latin typeface="Calibri"/>
              </a:defRPr>
            </a:pPr>
            <a:r>
              <a:t>R4</a:t>
            </a:r>
          </a:p>
        </p:txBody>
      </p:sp>
      <p:sp>
        <p:nvSpPr>
          <p:cNvPr id="26" name="TextBox 25"/>
          <p:cNvSpPr txBox="1"/>
          <p:nvPr/>
        </p:nvSpPr>
        <p:spPr>
          <a:xfrm>
            <a:off x="7132320" y="4206240"/>
            <a:ext cx="4389120" cy="822960"/>
          </a:xfrm>
          <a:prstGeom prst="rect">
            <a:avLst/>
          </a:prstGeom>
          <a:noFill/>
        </p:spPr>
        <p:txBody>
          <a:bodyPr wrap="square">
            <a:spAutoFit/>
          </a:bodyPr>
          <a:lstStyle/>
          <a:p>
            <a:pPr algn="l">
              <a:spcBef>
                <a:spcPts val="0"/>
              </a:spcBef>
              <a:spcAft>
                <a:spcPts val="0"/>
              </a:spcAft>
              <a:defRPr sz="1200" b="0">
                <a:solidFill>
                  <a:srgbClr val="475569"/>
                </a:solidFill>
                <a:latin typeface="Calibri"/>
              </a:defRPr>
            </a:pPr>
            <a:r>
              <a:t>Continuar diversificando la base de fondeo aprovechando el crecimiento del ahorro permanente y los CDAT, gestionando el riesgo de liquidez asociado a vencimientos de CDAT.</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3B82F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731520" y="320040"/>
            <a:ext cx="9144000" cy="640080"/>
          </a:xfrm>
          <a:prstGeom prst="rect">
            <a:avLst/>
          </a:prstGeom>
          <a:noFill/>
        </p:spPr>
        <p:txBody>
          <a:bodyPr wrap="square">
            <a:spAutoFit/>
          </a:bodyPr>
          <a:lstStyle/>
          <a:p>
            <a:pPr algn="l">
              <a:spcBef>
                <a:spcPts val="0"/>
              </a:spcBef>
              <a:spcAft>
                <a:spcPts val="0"/>
              </a:spcAft>
              <a:defRPr sz="2600" b="1">
                <a:solidFill>
                  <a:srgbClr val="0F1B2D"/>
                </a:solidFill>
                <a:latin typeface="Calibri Light"/>
              </a:defRPr>
            </a:pPr>
            <a:r>
              <a:t>Evaluación del Nivel de Riesgo Global</a:t>
            </a:r>
          </a:p>
        </p:txBody>
      </p:sp>
      <p:sp>
        <p:nvSpPr>
          <p:cNvPr id="4" name="Rectangle 3"/>
          <p:cNvSpPr/>
          <p:nvPr/>
        </p:nvSpPr>
        <p:spPr>
          <a:xfrm>
            <a:off x="731520" y="960120"/>
            <a:ext cx="1645920" cy="36576"/>
          </a:xfrm>
          <a:prstGeom prst="rect">
            <a:avLst/>
          </a:prstGeom>
          <a:solidFill>
            <a:srgbClr val="3B82F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31520" y="1051560"/>
            <a:ext cx="9144000" cy="365760"/>
          </a:xfrm>
          <a:prstGeom prst="rect">
            <a:avLst/>
          </a:prstGeom>
          <a:noFill/>
        </p:spPr>
        <p:txBody>
          <a:bodyPr wrap="square">
            <a:spAutoFit/>
          </a:bodyPr>
          <a:lstStyle/>
          <a:p>
            <a:pPr algn="l">
              <a:spcBef>
                <a:spcPts val="0"/>
              </a:spcBef>
              <a:spcAft>
                <a:spcPts val="0"/>
              </a:spcAft>
              <a:defRPr sz="1300" b="0">
                <a:solidFill>
                  <a:srgbClr val="94A3B8"/>
                </a:solidFill>
                <a:latin typeface="Calibri"/>
              </a:defRPr>
            </a:pPr>
            <a:r>
              <a:t>Clasificación consolidada basada en el análisis integral de indicadores</a:t>
            </a:r>
          </a:p>
        </p:txBody>
      </p:sp>
      <p:sp>
        <p:nvSpPr>
          <p:cNvPr id="6" name="Rounded Rectangle 5"/>
          <p:cNvSpPr/>
          <p:nvPr/>
        </p:nvSpPr>
        <p:spPr>
          <a:xfrm>
            <a:off x="3200400" y="1828800"/>
            <a:ext cx="5760720" cy="2560320"/>
          </a:xfrm>
          <a:prstGeom prst="roundRect">
            <a:avLst/>
          </a:prstGeom>
          <a:solidFill>
            <a:srgbClr val="10B98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sz="5600" b="1">
                <a:solidFill>
                  <a:srgbClr val="FFFFFF"/>
                </a:solidFill>
                <a:latin typeface="Calibri Light"/>
              </a:defRPr>
            </a:pPr>
            <a:r>
              <a:t>BAJO</a:t>
            </a:r>
          </a:p>
        </p:txBody>
      </p:sp>
      <p:sp>
        <p:nvSpPr>
          <p:cNvPr id="7" name="TextBox 6"/>
          <p:cNvSpPr txBox="1"/>
          <p:nvPr/>
        </p:nvSpPr>
        <p:spPr>
          <a:xfrm>
            <a:off x="1371600" y="4572000"/>
            <a:ext cx="9418320" cy="1097280"/>
          </a:xfrm>
          <a:prstGeom prst="rect">
            <a:avLst/>
          </a:prstGeom>
          <a:noFill/>
        </p:spPr>
        <p:txBody>
          <a:bodyPr wrap="square">
            <a:spAutoFit/>
          </a:bodyPr>
          <a:lstStyle/>
          <a:p>
            <a:pPr algn="ctr">
              <a:spcBef>
                <a:spcPts val="0"/>
              </a:spcBef>
              <a:spcAft>
                <a:spcPts val="0"/>
              </a:spcAft>
              <a:defRPr sz="1600" b="0">
                <a:solidFill>
                  <a:srgbClr val="475569"/>
                </a:solidFill>
                <a:latin typeface="Calibri"/>
              </a:defRPr>
            </a:pPr>
            <a:r>
              <a:t>Ningún asociado supera los límites estatutarios de captación, colocación o aportes, y los depósitos crecen de forma sostenida. El riesgo se califica como BAJO, aunque con salvedad por la ausencia del archivo de cartera por edades que impide evaluar plenamente el riesgo de crédito.</a:t>
            </a:r>
          </a:p>
        </p:txBody>
      </p:sp>
      <p:sp>
        <p:nvSpPr>
          <p:cNvPr id="8" name="Rectangle 7"/>
          <p:cNvSpPr/>
          <p:nvPr/>
        </p:nvSpPr>
        <p:spPr>
          <a:xfrm>
            <a:off x="5029200" y="5303520"/>
            <a:ext cx="2103120" cy="27432"/>
          </a:xfrm>
          <a:prstGeom prst="rect">
            <a:avLst/>
          </a:prstGeom>
          <a:solidFill>
            <a:srgbClr val="D4A0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0F1B2D"/>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D4A0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1828800" y="2011680"/>
            <a:ext cx="8229600" cy="1097280"/>
          </a:xfrm>
          <a:prstGeom prst="rect">
            <a:avLst/>
          </a:prstGeom>
          <a:noFill/>
        </p:spPr>
        <p:txBody>
          <a:bodyPr wrap="square">
            <a:spAutoFit/>
          </a:bodyPr>
          <a:lstStyle/>
          <a:p>
            <a:pPr algn="ctr">
              <a:spcBef>
                <a:spcPts val="0"/>
              </a:spcBef>
              <a:spcAft>
                <a:spcPts val="0"/>
              </a:spcAft>
              <a:defRPr sz="5600" b="1">
                <a:solidFill>
                  <a:srgbClr val="FFFFFF"/>
                </a:solidFill>
                <a:latin typeface="Calibri Light"/>
              </a:defRPr>
            </a:pPr>
            <a:r>
              <a:t>Gracias</a:t>
            </a:r>
          </a:p>
        </p:txBody>
      </p:sp>
      <p:sp>
        <p:nvSpPr>
          <p:cNvPr id="4" name="Rectangle 3"/>
          <p:cNvSpPr/>
          <p:nvPr/>
        </p:nvSpPr>
        <p:spPr>
          <a:xfrm>
            <a:off x="5029200" y="3200400"/>
            <a:ext cx="2103120" cy="36576"/>
          </a:xfrm>
          <a:prstGeom prst="rect">
            <a:avLst/>
          </a:prstGeom>
          <a:solidFill>
            <a:srgbClr val="D4A0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828800" y="3474720"/>
            <a:ext cx="8229600" cy="548640"/>
          </a:xfrm>
          <a:prstGeom prst="rect">
            <a:avLst/>
          </a:prstGeom>
          <a:noFill/>
        </p:spPr>
        <p:txBody>
          <a:bodyPr wrap="square">
            <a:spAutoFit/>
          </a:bodyPr>
          <a:lstStyle/>
          <a:p>
            <a:pPr algn="ctr">
              <a:spcBef>
                <a:spcPts val="0"/>
              </a:spcBef>
              <a:spcAft>
                <a:spcPts val="0"/>
              </a:spcAft>
              <a:defRPr sz="1600" b="1">
                <a:solidFill>
                  <a:srgbClr val="3B82F6"/>
                </a:solidFill>
                <a:latin typeface="Calibri"/>
              </a:defRPr>
            </a:pPr>
            <a:r>
              <a:t>COOPERATIVA MODELO</a:t>
            </a:r>
          </a:p>
        </p:txBody>
      </p:sp>
      <p:sp>
        <p:nvSpPr>
          <p:cNvPr id="6" name="TextBox 5"/>
          <p:cNvSpPr txBox="1"/>
          <p:nvPr/>
        </p:nvSpPr>
        <p:spPr>
          <a:xfrm>
            <a:off x="1828800" y="4114800"/>
            <a:ext cx="8229600" cy="548640"/>
          </a:xfrm>
          <a:prstGeom prst="rect">
            <a:avLst/>
          </a:prstGeom>
          <a:noFill/>
        </p:spPr>
        <p:txBody>
          <a:bodyPr wrap="square">
            <a:spAutoFit/>
          </a:bodyPr>
          <a:lstStyle/>
          <a:p>
            <a:pPr algn="ctr">
              <a:spcBef>
                <a:spcPts val="0"/>
              </a:spcBef>
              <a:spcAft>
                <a:spcPts val="0"/>
              </a:spcAft>
              <a:defRPr sz="1200" b="0">
                <a:solidFill>
                  <a:srgbClr val="94A3B8"/>
                </a:solidFill>
                <a:latin typeface="Calibri"/>
              </a:defRPr>
            </a:pPr>
            <a:r>
              <a:t>Comité de Riesgos — Informe de Seguimiento</a:t>
            </a:r>
          </a:p>
        </p:txBody>
      </p:sp>
      <p:sp>
        <p:nvSpPr>
          <p:cNvPr id="7" name="TextBox 6"/>
          <p:cNvSpPr txBox="1"/>
          <p:nvPr/>
        </p:nvSpPr>
        <p:spPr>
          <a:xfrm>
            <a:off x="1828800" y="5943600"/>
            <a:ext cx="8229600" cy="365760"/>
          </a:xfrm>
          <a:prstGeom prst="rect">
            <a:avLst/>
          </a:prstGeom>
          <a:noFill/>
        </p:spPr>
        <p:txBody>
          <a:bodyPr wrap="square">
            <a:spAutoFit/>
          </a:bodyPr>
          <a:lstStyle/>
          <a:p>
            <a:pPr algn="ctr">
              <a:spcBef>
                <a:spcPts val="0"/>
              </a:spcBef>
              <a:spcAft>
                <a:spcPts val="0"/>
              </a:spcAft>
              <a:defRPr sz="900" b="0">
                <a:solidFill>
                  <a:srgbClr val="94A3B8"/>
                </a:solidFill>
                <a:latin typeface="Calibri"/>
              </a:defRPr>
            </a:pPr>
            <a:r>
              <a:t>Documento confidencial — Generado por IA — Plataforma Compliance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